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0"/>
  </p:notesMasterIdLst>
  <p:sldIdLst>
    <p:sldId id="290" r:id="rId2"/>
    <p:sldId id="318" r:id="rId3"/>
    <p:sldId id="291" r:id="rId4"/>
    <p:sldId id="396" r:id="rId5"/>
    <p:sldId id="469" r:id="rId6"/>
    <p:sldId id="466" r:id="rId7"/>
    <p:sldId id="347" r:id="rId8"/>
    <p:sldId id="397" r:id="rId9"/>
    <p:sldId id="472" r:id="rId10"/>
    <p:sldId id="398" r:id="rId11"/>
    <p:sldId id="473" r:id="rId12"/>
    <p:sldId id="399" r:id="rId13"/>
    <p:sldId id="400" r:id="rId14"/>
    <p:sldId id="383" r:id="rId15"/>
    <p:sldId id="385" r:id="rId16"/>
    <p:sldId id="295" r:id="rId17"/>
    <p:sldId id="257" r:id="rId18"/>
    <p:sldId id="471" r:id="rId19"/>
    <p:sldId id="475" r:id="rId20"/>
    <p:sldId id="316" r:id="rId21"/>
    <p:sldId id="477" r:id="rId22"/>
    <p:sldId id="478" r:id="rId23"/>
    <p:sldId id="479" r:id="rId24"/>
    <p:sldId id="480" r:id="rId25"/>
    <p:sldId id="481" r:id="rId26"/>
    <p:sldId id="474" r:id="rId27"/>
    <p:sldId id="467" r:id="rId28"/>
    <p:sldId id="378" r:id="rId2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lory Warner-Richter" initials="MW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769" autoAdjust="0"/>
  </p:normalViewPr>
  <p:slideViewPr>
    <p:cSldViewPr snapToGrid="0" snapToObjects="1">
      <p:cViewPr>
        <p:scale>
          <a:sx n="90" d="100"/>
          <a:sy n="90" d="100"/>
        </p:scale>
        <p:origin x="-145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9E983-7C05-4A5A-8CFC-372FE509ADA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D894F-7705-496F-BD7B-5589709A1B86}">
      <dgm:prSet phldrT="[Text]"/>
      <dgm:spPr/>
      <dgm:t>
        <a:bodyPr/>
        <a:lstStyle/>
        <a:p>
          <a:r>
            <a:rPr lang="en-US"/>
            <a:t>Plan</a:t>
          </a:r>
        </a:p>
      </dgm:t>
    </dgm:pt>
    <dgm:pt modelId="{FCFC7AA6-EB0C-4A08-952E-276DBA3CD5B2}" type="parTrans" cxnId="{B3C463BF-BC5E-4795-899A-464C4F66DD5B}">
      <dgm:prSet/>
      <dgm:spPr/>
      <dgm:t>
        <a:bodyPr/>
        <a:lstStyle/>
        <a:p>
          <a:endParaRPr lang="en-US"/>
        </a:p>
      </dgm:t>
    </dgm:pt>
    <dgm:pt modelId="{F8658FC2-0E36-4A02-A4AE-E145CBAEE76E}" type="sibTrans" cxnId="{B3C463BF-BC5E-4795-899A-464C4F66DD5B}">
      <dgm:prSet/>
      <dgm:spPr/>
      <dgm:t>
        <a:bodyPr/>
        <a:lstStyle/>
        <a:p>
          <a:endParaRPr lang="en-US"/>
        </a:p>
      </dgm:t>
    </dgm:pt>
    <dgm:pt modelId="{C66790B3-B626-4B78-8FD9-A63F8CD01B31}">
      <dgm:prSet phldrT="[Text]"/>
      <dgm:spPr/>
      <dgm:t>
        <a:bodyPr/>
        <a:lstStyle/>
        <a:p>
          <a:r>
            <a:rPr lang="en-US" dirty="0"/>
            <a:t>Do </a:t>
          </a:r>
        </a:p>
      </dgm:t>
    </dgm:pt>
    <dgm:pt modelId="{DCA93E5C-0BB5-431F-AADF-F8B47D199742}" type="parTrans" cxnId="{1DE598D5-DE17-4B66-9F94-F5CDC37C5FBC}">
      <dgm:prSet/>
      <dgm:spPr/>
      <dgm:t>
        <a:bodyPr/>
        <a:lstStyle/>
        <a:p>
          <a:endParaRPr lang="en-US"/>
        </a:p>
      </dgm:t>
    </dgm:pt>
    <dgm:pt modelId="{99205B8E-8C29-48E6-B3CA-B1FAED055166}" type="sibTrans" cxnId="{1DE598D5-DE17-4B66-9F94-F5CDC37C5FBC}">
      <dgm:prSet/>
      <dgm:spPr/>
      <dgm:t>
        <a:bodyPr/>
        <a:lstStyle/>
        <a:p>
          <a:endParaRPr lang="en-US"/>
        </a:p>
      </dgm:t>
    </dgm:pt>
    <dgm:pt modelId="{DDA797F9-2C77-459D-BAF7-3D90ED63F6E0}">
      <dgm:prSet phldrT="[Text]"/>
      <dgm:spPr/>
      <dgm:t>
        <a:bodyPr/>
        <a:lstStyle/>
        <a:p>
          <a:r>
            <a:rPr lang="en-US"/>
            <a:t>Learn</a:t>
          </a:r>
        </a:p>
      </dgm:t>
    </dgm:pt>
    <dgm:pt modelId="{9E11ADC3-A496-43C5-8B0A-333DE4B99AA3}" type="parTrans" cxnId="{7BC556F9-1069-43EA-A3ED-3718B79CEAF3}">
      <dgm:prSet/>
      <dgm:spPr/>
      <dgm:t>
        <a:bodyPr/>
        <a:lstStyle/>
        <a:p>
          <a:endParaRPr lang="en-US"/>
        </a:p>
      </dgm:t>
    </dgm:pt>
    <dgm:pt modelId="{8A3DD84E-5AF2-4AAD-99EA-BFF704189BE3}" type="sibTrans" cxnId="{7BC556F9-1069-43EA-A3ED-3718B79CEAF3}">
      <dgm:prSet/>
      <dgm:spPr/>
      <dgm:t>
        <a:bodyPr/>
        <a:lstStyle/>
        <a:p>
          <a:endParaRPr lang="en-US"/>
        </a:p>
      </dgm:t>
    </dgm:pt>
    <dgm:pt modelId="{8EDA0045-7522-4579-88A4-47F571895064}">
      <dgm:prSet phldrT="[Text]"/>
      <dgm:spPr/>
      <dgm:t>
        <a:bodyPr/>
        <a:lstStyle/>
        <a:p>
          <a:r>
            <a:rPr lang="en-US" dirty="0" smtClean="0"/>
            <a:t>Debrief</a:t>
          </a:r>
          <a:endParaRPr lang="en-US" dirty="0"/>
        </a:p>
      </dgm:t>
    </dgm:pt>
    <dgm:pt modelId="{D28A18C0-81E7-4315-9B0F-E60358B040D5}" type="parTrans" cxnId="{404811F8-A3D3-4921-AE4C-AF5CDBD35FF4}">
      <dgm:prSet/>
      <dgm:spPr/>
      <dgm:t>
        <a:bodyPr/>
        <a:lstStyle/>
        <a:p>
          <a:endParaRPr lang="en-US"/>
        </a:p>
      </dgm:t>
    </dgm:pt>
    <dgm:pt modelId="{BBC74A6B-2C7B-403D-BE3B-3038287CE050}" type="sibTrans" cxnId="{404811F8-A3D3-4921-AE4C-AF5CDBD35FF4}">
      <dgm:prSet/>
      <dgm:spPr/>
      <dgm:t>
        <a:bodyPr/>
        <a:lstStyle/>
        <a:p>
          <a:endParaRPr lang="en-US">
            <a:solidFill>
              <a:srgbClr val="00B0F0"/>
            </a:solidFill>
          </a:endParaRPr>
        </a:p>
      </dgm:t>
    </dgm:pt>
    <dgm:pt modelId="{CA5448DF-8147-41FC-9818-7243C55E4A7C}" type="pres">
      <dgm:prSet presAssocID="{22F9E983-7C05-4A5A-8CFC-372FE509AD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9A863-32EC-406A-A1CA-C049469F82EC}" type="pres">
      <dgm:prSet presAssocID="{D65D894F-7705-496F-BD7B-5589709A1B86}" presName="dummy" presStyleCnt="0"/>
      <dgm:spPr/>
    </dgm:pt>
    <dgm:pt modelId="{1084386A-0901-4370-9E7A-DC7DC4F22802}" type="pres">
      <dgm:prSet presAssocID="{D65D894F-7705-496F-BD7B-5589709A1B8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A8673-3D02-47EB-9BC7-1B47FDC4C8BE}" type="pres">
      <dgm:prSet presAssocID="{F8658FC2-0E36-4A02-A4AE-E145CBAEE76E}" presName="sibTrans" presStyleLbl="node1" presStyleIdx="0" presStyleCnt="4"/>
      <dgm:spPr/>
      <dgm:t>
        <a:bodyPr/>
        <a:lstStyle/>
        <a:p>
          <a:endParaRPr lang="en-US"/>
        </a:p>
      </dgm:t>
    </dgm:pt>
    <dgm:pt modelId="{1E22EA4B-67A6-4403-9E1C-920FADFCFB8C}" type="pres">
      <dgm:prSet presAssocID="{C66790B3-B626-4B78-8FD9-A63F8CD01B31}" presName="dummy" presStyleCnt="0"/>
      <dgm:spPr/>
    </dgm:pt>
    <dgm:pt modelId="{79627075-D4E8-4F8D-9715-60C8EC285628}" type="pres">
      <dgm:prSet presAssocID="{C66790B3-B626-4B78-8FD9-A63F8CD01B31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8E807-DD03-416C-8321-69523B39D54F}" type="pres">
      <dgm:prSet presAssocID="{99205B8E-8C29-48E6-B3CA-B1FAED055166}" presName="sibTrans" presStyleLbl="node1" presStyleIdx="1" presStyleCnt="4"/>
      <dgm:spPr/>
      <dgm:t>
        <a:bodyPr/>
        <a:lstStyle/>
        <a:p>
          <a:endParaRPr lang="en-US"/>
        </a:p>
      </dgm:t>
    </dgm:pt>
    <dgm:pt modelId="{9DD6B4AF-793F-48FB-8FBB-863199D863FA}" type="pres">
      <dgm:prSet presAssocID="{8EDA0045-7522-4579-88A4-47F571895064}" presName="dummy" presStyleCnt="0"/>
      <dgm:spPr/>
    </dgm:pt>
    <dgm:pt modelId="{AC738E31-2715-4B67-99E6-0BE57C6285B2}" type="pres">
      <dgm:prSet presAssocID="{8EDA0045-7522-4579-88A4-47F571895064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8FB9-DDEF-477D-8C6E-FBF52E4E3C92}" type="pres">
      <dgm:prSet presAssocID="{BBC74A6B-2C7B-403D-BE3B-3038287CE050}" presName="sibTrans" presStyleLbl="node1" presStyleIdx="2" presStyleCnt="4"/>
      <dgm:spPr/>
      <dgm:t>
        <a:bodyPr/>
        <a:lstStyle/>
        <a:p>
          <a:endParaRPr lang="en-US"/>
        </a:p>
      </dgm:t>
    </dgm:pt>
    <dgm:pt modelId="{F269A4A0-AAE0-42CD-B662-A96234EB0086}" type="pres">
      <dgm:prSet presAssocID="{DDA797F9-2C77-459D-BAF7-3D90ED63F6E0}" presName="dummy" presStyleCnt="0"/>
      <dgm:spPr/>
    </dgm:pt>
    <dgm:pt modelId="{9E63A757-AD41-48FD-B286-4980313FB7B2}" type="pres">
      <dgm:prSet presAssocID="{DDA797F9-2C77-459D-BAF7-3D90ED63F6E0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49501-7C21-4B0D-9DE4-5E281F967BF5}" type="pres">
      <dgm:prSet presAssocID="{8A3DD84E-5AF2-4AAD-99EA-BFF704189BE3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205699B-7EA6-48D7-BABA-D2F2A7339023}" type="presOf" srcId="{BBC74A6B-2C7B-403D-BE3B-3038287CE050}" destId="{9F328FB9-DDEF-477D-8C6E-FBF52E4E3C92}" srcOrd="0" destOrd="0" presId="urn:microsoft.com/office/officeart/2005/8/layout/cycle1"/>
    <dgm:cxn modelId="{7BC556F9-1069-43EA-A3ED-3718B79CEAF3}" srcId="{22F9E983-7C05-4A5A-8CFC-372FE509ADA4}" destId="{DDA797F9-2C77-459D-BAF7-3D90ED63F6E0}" srcOrd="3" destOrd="0" parTransId="{9E11ADC3-A496-43C5-8B0A-333DE4B99AA3}" sibTransId="{8A3DD84E-5AF2-4AAD-99EA-BFF704189BE3}"/>
    <dgm:cxn modelId="{B661EC87-7444-4F18-81FC-3BA2684066E8}" type="presOf" srcId="{D65D894F-7705-496F-BD7B-5589709A1B86}" destId="{1084386A-0901-4370-9E7A-DC7DC4F22802}" srcOrd="0" destOrd="0" presId="urn:microsoft.com/office/officeart/2005/8/layout/cycle1"/>
    <dgm:cxn modelId="{609741B4-B1A2-44A1-906C-76FB697419C4}" type="presOf" srcId="{8A3DD84E-5AF2-4AAD-99EA-BFF704189BE3}" destId="{83849501-7C21-4B0D-9DE4-5E281F967BF5}" srcOrd="0" destOrd="0" presId="urn:microsoft.com/office/officeart/2005/8/layout/cycle1"/>
    <dgm:cxn modelId="{EA647D15-287A-4B22-9562-E58B52576AE0}" type="presOf" srcId="{22F9E983-7C05-4A5A-8CFC-372FE509ADA4}" destId="{CA5448DF-8147-41FC-9818-7243C55E4A7C}" srcOrd="0" destOrd="0" presId="urn:microsoft.com/office/officeart/2005/8/layout/cycle1"/>
    <dgm:cxn modelId="{06FAEE12-D97B-461B-99D9-D1565B1B1189}" type="presOf" srcId="{F8658FC2-0E36-4A02-A4AE-E145CBAEE76E}" destId="{52CA8673-3D02-47EB-9BC7-1B47FDC4C8BE}" srcOrd="0" destOrd="0" presId="urn:microsoft.com/office/officeart/2005/8/layout/cycle1"/>
    <dgm:cxn modelId="{047A6DB0-E09F-4D53-934F-DBB1A11CD109}" type="presOf" srcId="{99205B8E-8C29-48E6-B3CA-B1FAED055166}" destId="{0888E807-DD03-416C-8321-69523B39D54F}" srcOrd="0" destOrd="0" presId="urn:microsoft.com/office/officeart/2005/8/layout/cycle1"/>
    <dgm:cxn modelId="{404811F8-A3D3-4921-AE4C-AF5CDBD35FF4}" srcId="{22F9E983-7C05-4A5A-8CFC-372FE509ADA4}" destId="{8EDA0045-7522-4579-88A4-47F571895064}" srcOrd="2" destOrd="0" parTransId="{D28A18C0-81E7-4315-9B0F-E60358B040D5}" sibTransId="{BBC74A6B-2C7B-403D-BE3B-3038287CE050}"/>
    <dgm:cxn modelId="{B3C463BF-BC5E-4795-899A-464C4F66DD5B}" srcId="{22F9E983-7C05-4A5A-8CFC-372FE509ADA4}" destId="{D65D894F-7705-496F-BD7B-5589709A1B86}" srcOrd="0" destOrd="0" parTransId="{FCFC7AA6-EB0C-4A08-952E-276DBA3CD5B2}" sibTransId="{F8658FC2-0E36-4A02-A4AE-E145CBAEE76E}"/>
    <dgm:cxn modelId="{1DE598D5-DE17-4B66-9F94-F5CDC37C5FBC}" srcId="{22F9E983-7C05-4A5A-8CFC-372FE509ADA4}" destId="{C66790B3-B626-4B78-8FD9-A63F8CD01B31}" srcOrd="1" destOrd="0" parTransId="{DCA93E5C-0BB5-431F-AADF-F8B47D199742}" sibTransId="{99205B8E-8C29-48E6-B3CA-B1FAED055166}"/>
    <dgm:cxn modelId="{67F042A0-F8B0-4754-AB55-06CF21508888}" type="presOf" srcId="{8EDA0045-7522-4579-88A4-47F571895064}" destId="{AC738E31-2715-4B67-99E6-0BE57C6285B2}" srcOrd="0" destOrd="0" presId="urn:microsoft.com/office/officeart/2005/8/layout/cycle1"/>
    <dgm:cxn modelId="{C4167850-9903-4E8E-8B72-36B1A1072019}" type="presOf" srcId="{DDA797F9-2C77-459D-BAF7-3D90ED63F6E0}" destId="{9E63A757-AD41-48FD-B286-4980313FB7B2}" srcOrd="0" destOrd="0" presId="urn:microsoft.com/office/officeart/2005/8/layout/cycle1"/>
    <dgm:cxn modelId="{FB3FEA71-776D-4111-9A4D-D1A40A99411A}" type="presOf" srcId="{C66790B3-B626-4B78-8FD9-A63F8CD01B31}" destId="{79627075-D4E8-4F8D-9715-60C8EC285628}" srcOrd="0" destOrd="0" presId="urn:microsoft.com/office/officeart/2005/8/layout/cycle1"/>
    <dgm:cxn modelId="{5481872B-106A-4302-8832-FA6AA66F0358}" type="presParOf" srcId="{CA5448DF-8147-41FC-9818-7243C55E4A7C}" destId="{5159A863-32EC-406A-A1CA-C049469F82EC}" srcOrd="0" destOrd="0" presId="urn:microsoft.com/office/officeart/2005/8/layout/cycle1"/>
    <dgm:cxn modelId="{9B6B388F-9FAB-4B14-A4CE-CB46DCF95116}" type="presParOf" srcId="{CA5448DF-8147-41FC-9818-7243C55E4A7C}" destId="{1084386A-0901-4370-9E7A-DC7DC4F22802}" srcOrd="1" destOrd="0" presId="urn:microsoft.com/office/officeart/2005/8/layout/cycle1"/>
    <dgm:cxn modelId="{FB26E579-B83B-45D6-8211-3911B0A76830}" type="presParOf" srcId="{CA5448DF-8147-41FC-9818-7243C55E4A7C}" destId="{52CA8673-3D02-47EB-9BC7-1B47FDC4C8BE}" srcOrd="2" destOrd="0" presId="urn:microsoft.com/office/officeart/2005/8/layout/cycle1"/>
    <dgm:cxn modelId="{C1D1E8EC-8A6F-4435-9616-B894EE09D113}" type="presParOf" srcId="{CA5448DF-8147-41FC-9818-7243C55E4A7C}" destId="{1E22EA4B-67A6-4403-9E1C-920FADFCFB8C}" srcOrd="3" destOrd="0" presId="urn:microsoft.com/office/officeart/2005/8/layout/cycle1"/>
    <dgm:cxn modelId="{0D9335B3-A45F-42B2-9178-E468B8DFACE0}" type="presParOf" srcId="{CA5448DF-8147-41FC-9818-7243C55E4A7C}" destId="{79627075-D4E8-4F8D-9715-60C8EC285628}" srcOrd="4" destOrd="0" presId="urn:microsoft.com/office/officeart/2005/8/layout/cycle1"/>
    <dgm:cxn modelId="{E8273F47-161F-4EB8-BC4F-CBF10E9E412E}" type="presParOf" srcId="{CA5448DF-8147-41FC-9818-7243C55E4A7C}" destId="{0888E807-DD03-416C-8321-69523B39D54F}" srcOrd="5" destOrd="0" presId="urn:microsoft.com/office/officeart/2005/8/layout/cycle1"/>
    <dgm:cxn modelId="{C13385CC-562B-4C04-8B30-D7A2779B11DA}" type="presParOf" srcId="{CA5448DF-8147-41FC-9818-7243C55E4A7C}" destId="{9DD6B4AF-793F-48FB-8FBB-863199D863FA}" srcOrd="6" destOrd="0" presId="urn:microsoft.com/office/officeart/2005/8/layout/cycle1"/>
    <dgm:cxn modelId="{307F3F80-B7B0-4494-9D61-7DFED6CE1B8E}" type="presParOf" srcId="{CA5448DF-8147-41FC-9818-7243C55E4A7C}" destId="{AC738E31-2715-4B67-99E6-0BE57C6285B2}" srcOrd="7" destOrd="0" presId="urn:microsoft.com/office/officeart/2005/8/layout/cycle1"/>
    <dgm:cxn modelId="{F29742FE-BB35-4F8D-85A8-897BB783D61D}" type="presParOf" srcId="{CA5448DF-8147-41FC-9818-7243C55E4A7C}" destId="{9F328FB9-DDEF-477D-8C6E-FBF52E4E3C92}" srcOrd="8" destOrd="0" presId="urn:microsoft.com/office/officeart/2005/8/layout/cycle1"/>
    <dgm:cxn modelId="{20F30C9B-F0B6-4097-9AC2-31EE56F97C89}" type="presParOf" srcId="{CA5448DF-8147-41FC-9818-7243C55E4A7C}" destId="{F269A4A0-AAE0-42CD-B662-A96234EB0086}" srcOrd="9" destOrd="0" presId="urn:microsoft.com/office/officeart/2005/8/layout/cycle1"/>
    <dgm:cxn modelId="{E678DC62-9BD0-4618-BE8C-AFAD60C0D32F}" type="presParOf" srcId="{CA5448DF-8147-41FC-9818-7243C55E4A7C}" destId="{9E63A757-AD41-48FD-B286-4980313FB7B2}" srcOrd="10" destOrd="0" presId="urn:microsoft.com/office/officeart/2005/8/layout/cycle1"/>
    <dgm:cxn modelId="{573EA9A9-E09A-423D-9F88-E58A79C5331B}" type="presParOf" srcId="{CA5448DF-8147-41FC-9818-7243C55E4A7C}" destId="{83849501-7C21-4B0D-9DE4-5E281F967BF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4386A-0901-4370-9E7A-DC7DC4F22802}">
      <dsp:nvSpPr>
        <dsp:cNvPr id="0" name=""/>
        <dsp:cNvSpPr/>
      </dsp:nvSpPr>
      <dsp:spPr>
        <a:xfrm>
          <a:off x="1815224" y="59526"/>
          <a:ext cx="944649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Plan</a:t>
          </a:r>
        </a:p>
      </dsp:txBody>
      <dsp:txXfrm>
        <a:off x="1815224" y="59526"/>
        <a:ext cx="944649" cy="944649"/>
      </dsp:txXfrm>
    </dsp:sp>
    <dsp:sp modelId="{52CA8673-3D02-47EB-9BC7-1B47FDC4C8BE}">
      <dsp:nvSpPr>
        <dsp:cNvPr id="0" name=""/>
        <dsp:cNvSpPr/>
      </dsp:nvSpPr>
      <dsp:spPr>
        <a:xfrm>
          <a:off x="152640" y="240"/>
          <a:ext cx="2666519" cy="2666519"/>
        </a:xfrm>
        <a:prstGeom prst="circularArrow">
          <a:avLst>
            <a:gd name="adj1" fmla="val 6908"/>
            <a:gd name="adj2" fmla="val 465834"/>
            <a:gd name="adj3" fmla="val 547386"/>
            <a:gd name="adj4" fmla="val 2058678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27075-D4E8-4F8D-9715-60C8EC285628}">
      <dsp:nvSpPr>
        <dsp:cNvPr id="0" name=""/>
        <dsp:cNvSpPr/>
      </dsp:nvSpPr>
      <dsp:spPr>
        <a:xfrm>
          <a:off x="1815224" y="1662823"/>
          <a:ext cx="944649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Do </a:t>
          </a:r>
        </a:p>
      </dsp:txBody>
      <dsp:txXfrm>
        <a:off x="1815224" y="1662823"/>
        <a:ext cx="944649" cy="944649"/>
      </dsp:txXfrm>
    </dsp:sp>
    <dsp:sp modelId="{0888E807-DD03-416C-8321-69523B39D54F}">
      <dsp:nvSpPr>
        <dsp:cNvPr id="0" name=""/>
        <dsp:cNvSpPr/>
      </dsp:nvSpPr>
      <dsp:spPr>
        <a:xfrm>
          <a:off x="152640" y="240"/>
          <a:ext cx="2666519" cy="2666519"/>
        </a:xfrm>
        <a:prstGeom prst="circularArrow">
          <a:avLst>
            <a:gd name="adj1" fmla="val 6908"/>
            <a:gd name="adj2" fmla="val 465834"/>
            <a:gd name="adj3" fmla="val 5947386"/>
            <a:gd name="adj4" fmla="val 438678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38E31-2715-4B67-99E6-0BE57C6285B2}">
      <dsp:nvSpPr>
        <dsp:cNvPr id="0" name=""/>
        <dsp:cNvSpPr/>
      </dsp:nvSpPr>
      <dsp:spPr>
        <a:xfrm>
          <a:off x="211927" y="1662823"/>
          <a:ext cx="944649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Debrief</a:t>
          </a:r>
          <a:endParaRPr lang="en-US" sz="2300" kern="1200" dirty="0"/>
        </a:p>
      </dsp:txBody>
      <dsp:txXfrm>
        <a:off x="211927" y="1662823"/>
        <a:ext cx="944649" cy="944649"/>
      </dsp:txXfrm>
    </dsp:sp>
    <dsp:sp modelId="{9F328FB9-DDEF-477D-8C6E-FBF52E4E3C92}">
      <dsp:nvSpPr>
        <dsp:cNvPr id="0" name=""/>
        <dsp:cNvSpPr/>
      </dsp:nvSpPr>
      <dsp:spPr>
        <a:xfrm>
          <a:off x="152640" y="240"/>
          <a:ext cx="2666519" cy="2666519"/>
        </a:xfrm>
        <a:prstGeom prst="circularArrow">
          <a:avLst>
            <a:gd name="adj1" fmla="val 6908"/>
            <a:gd name="adj2" fmla="val 465834"/>
            <a:gd name="adj3" fmla="val 11347386"/>
            <a:gd name="adj4" fmla="val 978678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3A757-AD41-48FD-B286-4980313FB7B2}">
      <dsp:nvSpPr>
        <dsp:cNvPr id="0" name=""/>
        <dsp:cNvSpPr/>
      </dsp:nvSpPr>
      <dsp:spPr>
        <a:xfrm>
          <a:off x="211927" y="59526"/>
          <a:ext cx="944649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Learn</a:t>
          </a:r>
        </a:p>
      </dsp:txBody>
      <dsp:txXfrm>
        <a:off x="211927" y="59526"/>
        <a:ext cx="944649" cy="944649"/>
      </dsp:txXfrm>
    </dsp:sp>
    <dsp:sp modelId="{83849501-7C21-4B0D-9DE4-5E281F967BF5}">
      <dsp:nvSpPr>
        <dsp:cNvPr id="0" name=""/>
        <dsp:cNvSpPr/>
      </dsp:nvSpPr>
      <dsp:spPr>
        <a:xfrm>
          <a:off x="152640" y="240"/>
          <a:ext cx="2666519" cy="2666519"/>
        </a:xfrm>
        <a:prstGeom prst="circularArrow">
          <a:avLst>
            <a:gd name="adj1" fmla="val 6908"/>
            <a:gd name="adj2" fmla="val 465834"/>
            <a:gd name="adj3" fmla="val 16747386"/>
            <a:gd name="adj4" fmla="val 1518678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35E9EBF-17E3-48B9-B6DE-EA0A7DF9712D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5D68AE3-FBB5-4661-86E4-330C22946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r>
              <a:rPr lang="en-US" baseline="0" dirty="0" smtClean="0"/>
              <a:t> OF ????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AE3-FBB5-4661-86E4-330C22946E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3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2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8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1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ABF8-33A5-CE4B-ADBE-DC566922B39F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98C39-54C5-EA4B-A23A-F26557FBF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84" y="1692477"/>
            <a:ext cx="8676456" cy="35575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smtClean="0"/>
              <a:t>Midwest Child-Parent Center (CPC) P-3 Program</a:t>
            </a:r>
            <a:br>
              <a:rPr lang="en-US" dirty="0" smtClean="0"/>
            </a:br>
            <a:r>
              <a:rPr lang="en-US" dirty="0" smtClean="0"/>
              <a:t>Leadership Institute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Year 5 Expansion, 2016-2017</a:t>
            </a:r>
            <a:br>
              <a:rPr lang="en-US" dirty="0" smtClean="0"/>
            </a:br>
            <a:r>
              <a:rPr lang="en-US" sz="3600" dirty="0" smtClean="0"/>
              <a:t>September 2016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1868"/>
            <a:ext cx="3291999" cy="877866"/>
          </a:xfrm>
          <a:prstGeom prst="rect">
            <a:avLst/>
          </a:prstGeom>
        </p:spPr>
      </p:pic>
      <p:pic>
        <p:nvPicPr>
          <p:cNvPr id="7" name="Picture 6" descr="Screen Shot 2012-05-08 at 12.27.28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03" y="5804770"/>
            <a:ext cx="1824737" cy="573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0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Third grade Teachers and TAs: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What can I do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244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In the classroom:</a:t>
            </a:r>
          </a:p>
          <a:p>
            <a:pPr lvl="1"/>
            <a:r>
              <a:rPr lang="en-US" dirty="0" smtClean="0"/>
              <a:t>Provide a balance of </a:t>
            </a:r>
            <a:r>
              <a:rPr lang="en-US" b="1" dirty="0" smtClean="0"/>
              <a:t>both</a:t>
            </a:r>
            <a:r>
              <a:rPr lang="en-US" dirty="0" smtClean="0"/>
              <a:t> teacher-directed and child-initiated learning activities. </a:t>
            </a:r>
          </a:p>
          <a:p>
            <a:pPr lvl="1"/>
            <a:r>
              <a:rPr lang="en-US" dirty="0" smtClean="0"/>
              <a:t>Arrange environment to be conducive to learning (physical space, displays)</a:t>
            </a:r>
          </a:p>
          <a:p>
            <a:pPr lvl="1"/>
            <a:r>
              <a:rPr lang="en-US" dirty="0" smtClean="0"/>
              <a:t>Participate in PD activities, set individual goals, collaborates with Curriculum Alignment Liaison. </a:t>
            </a:r>
          </a:p>
          <a:p>
            <a:pPr lvl="1"/>
            <a:r>
              <a:rPr lang="en-US" dirty="0" smtClean="0"/>
              <a:t>Submit Classroom Activity Report (1x in December, March, and May)</a:t>
            </a:r>
          </a:p>
          <a:p>
            <a:pPr lvl="1"/>
            <a:r>
              <a:rPr lang="en-US" dirty="0" smtClean="0"/>
              <a:t>Collaborate with CAL to identify areas where curriculum, assessments, and standards can better align within and across grade levels.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Third grade Teachers and TAs: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What can I do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2" y="1600200"/>
            <a:ext cx="8686800" cy="4933244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With families:</a:t>
            </a:r>
          </a:p>
          <a:p>
            <a:pPr lvl="1"/>
            <a:r>
              <a:rPr lang="en-US" i="1" dirty="0" smtClean="0"/>
              <a:t>Welcome families: </a:t>
            </a:r>
            <a:r>
              <a:rPr lang="en-US" dirty="0" smtClean="0"/>
              <a:t>Welcome parents and other family members into the classroom as volunteers.</a:t>
            </a:r>
          </a:p>
          <a:p>
            <a:pPr lvl="1"/>
            <a:r>
              <a:rPr lang="en-US" i="1" dirty="0" smtClean="0"/>
              <a:t>Volunteer sign-in sheets: </a:t>
            </a:r>
            <a:r>
              <a:rPr lang="en-US" dirty="0" smtClean="0"/>
              <a:t>Maintain sign-in sheets in classroom and share with CPC staff.</a:t>
            </a:r>
          </a:p>
          <a:p>
            <a:pPr lvl="1"/>
            <a:r>
              <a:rPr lang="en-US" i="1" dirty="0" smtClean="0"/>
              <a:t>Coordinate with PIL: </a:t>
            </a:r>
            <a:r>
              <a:rPr lang="en-US" dirty="0" smtClean="0"/>
              <a:t>PIL can provide support in coordinating volunteers and creating take-home activities that link to the classroom.</a:t>
            </a:r>
          </a:p>
          <a:p>
            <a:pPr lvl="1"/>
            <a:r>
              <a:rPr lang="en-US" i="1" dirty="0" smtClean="0"/>
              <a:t>Communicate with families: </a:t>
            </a:r>
            <a:r>
              <a:rPr lang="en-US" dirty="0" smtClean="0"/>
              <a:t>Teachers pass out flyers and speak directly with families to promote events</a:t>
            </a:r>
          </a:p>
          <a:p>
            <a:pPr lvl="1"/>
            <a:r>
              <a:rPr lang="en-US" i="1" dirty="0" smtClean="0"/>
              <a:t>Identify families for Home visits: </a:t>
            </a:r>
            <a:r>
              <a:rPr lang="en-US" dirty="0" smtClean="0"/>
              <a:t>Work with PIL and SCR to identify families who would benefit from a visit.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13327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Roles and Responsibilities: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Curriculum Alignment Liaison (&amp; HTs)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Head Teacher/Curriculum Alignment Liaison</a:t>
            </a:r>
          </a:p>
          <a:p>
            <a:pPr lvl="1"/>
            <a:r>
              <a:rPr lang="en-US" dirty="0" smtClean="0"/>
              <a:t>Observes and coaches teachers around instructional practices/ professional development from Erikson</a:t>
            </a:r>
          </a:p>
          <a:p>
            <a:pPr lvl="1"/>
            <a:r>
              <a:rPr lang="en-US" dirty="0" smtClean="0"/>
              <a:t>Establishes and facilitates time for teacher collaboration and planning (e.g., PLCs).</a:t>
            </a:r>
          </a:p>
          <a:p>
            <a:pPr lvl="1"/>
            <a:r>
              <a:rPr lang="en-US" dirty="0" smtClean="0"/>
              <a:t>Leads CPC collaborative team meetings </a:t>
            </a:r>
          </a:p>
          <a:p>
            <a:pPr lvl="1"/>
            <a:r>
              <a:rPr lang="en-US" dirty="0" smtClean="0"/>
              <a:t>Creates and utilizes an annual Curriculum Alignment Plan</a:t>
            </a:r>
          </a:p>
          <a:p>
            <a:pPr lvl="1"/>
            <a:r>
              <a:rPr lang="en-US" dirty="0" smtClean="0"/>
              <a:t>Collects teachers’ reports of instructional time (Classroom Activity Report (CAR))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Roles and Responsibilities: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Parent Involvement Liaisons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1619" cy="48643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Parent Involvement Liaison (PIL)</a:t>
            </a:r>
          </a:p>
          <a:p>
            <a:pPr lvl="1"/>
            <a:r>
              <a:rPr lang="en-US" dirty="0" smtClean="0"/>
              <a:t>Conducts needs assessment for each CPC family</a:t>
            </a:r>
          </a:p>
          <a:p>
            <a:pPr lvl="1"/>
            <a:r>
              <a:rPr lang="en-US" dirty="0" smtClean="0"/>
              <a:t>Creates an annual Parent Involvement Plan</a:t>
            </a:r>
          </a:p>
          <a:p>
            <a:pPr lvl="1"/>
            <a:r>
              <a:rPr lang="en-US" dirty="0" smtClean="0"/>
              <a:t>In collaboration with the Parent Resource Teacher, develop a monthly calendar of family events</a:t>
            </a:r>
          </a:p>
          <a:p>
            <a:pPr lvl="1"/>
            <a:r>
              <a:rPr lang="en-US" dirty="0" smtClean="0"/>
              <a:t>Hosts family events/workshops; refers families to community events</a:t>
            </a:r>
          </a:p>
          <a:p>
            <a:pPr lvl="1"/>
            <a:r>
              <a:rPr lang="en-US" dirty="0" smtClean="0"/>
              <a:t>Connects with classroom teachers to understand current classroom themes/activities and ensure that they are incorporated into family events</a:t>
            </a:r>
          </a:p>
          <a:p>
            <a:pPr lvl="1"/>
            <a:r>
              <a:rPr lang="en-US" dirty="0" smtClean="0"/>
              <a:t>Attends CPC collaborative team meetings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  <a:effectLst/>
                <a:ea typeface="ヒラギノ角ゴ Pro W3" charset="-128"/>
              </a:rPr>
              <a:t>Requirements, 2016-2017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35963" cy="51816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a typeface="ヒラギノ角ゴ Pro W3" charset="-128"/>
              </a:rPr>
              <a:t>1.	3rd grade class sizes limited to 25.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a typeface="ヒラギノ角ゴ Pro W3" charset="-128"/>
              </a:rPr>
              <a:t>2.	Each class has teacher aide for at least 50% of the school day.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a typeface="ヒラギノ角ゴ Pro W3" charset="-128"/>
              </a:rPr>
              <a:t>3.	Curriculum and Parent Involvement Liaisons  in the elementary school.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a typeface="ヒラギノ角ゴ Pro W3" charset="-128"/>
              </a:rPr>
              <a:t>4.	PD coaching and site support.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a typeface="ヒラギノ角ゴ Pro W3" charset="-128"/>
              </a:rPr>
              <a:t>5.	Parent Resource Room in main building.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a typeface="ヒラギノ角ゴ Pro W3" charset="-128"/>
              </a:rPr>
              <a:t>6.	Parent Advisory Group.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a typeface="ヒラギノ角ゴ Pro W3" charset="-128"/>
              </a:rPr>
              <a:t>7.	Parent involvement &amp; curriculum plans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35963" cy="47244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ea typeface="ヒラギノ角ゴ Pro W3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a typeface="ヒラギノ角ゴ Pro W3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ヒラギノ角ゴ Pro W3" charset="-128"/>
              </a:rPr>
              <a:t>Data Collection &amp; Ensuring Quality Implementation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a typeface="ヒラギノ角ゴ Pro W3" charset="-128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The Classroom </a:t>
            </a:r>
            <a:r>
              <a:rPr lang="en-US" dirty="0" smtClean="0">
                <a:solidFill>
                  <a:srgbClr val="00B0F0"/>
                </a:solidFill>
              </a:rPr>
              <a:t>Learning </a:t>
            </a:r>
            <a:r>
              <a:rPr lang="en-US" dirty="0">
                <a:solidFill>
                  <a:srgbClr val="00B0F0"/>
                </a:solidFill>
              </a:rPr>
              <a:t>and Activities Checklist </a:t>
            </a:r>
            <a:r>
              <a:rPr lang="en-US" dirty="0" smtClean="0">
                <a:solidFill>
                  <a:srgbClr val="00B0F0"/>
                </a:solidFill>
              </a:rPr>
              <a:t>(CLAC)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911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The </a:t>
            </a:r>
            <a:r>
              <a:rPr lang="en-US" sz="3000" dirty="0" smtClean="0"/>
              <a:t>CLAC is </a:t>
            </a:r>
            <a:r>
              <a:rPr lang="en-US" sz="3000" dirty="0"/>
              <a:t>a </a:t>
            </a:r>
            <a:r>
              <a:rPr lang="en-US" sz="3000" b="1" dirty="0"/>
              <a:t>classroom-level observation tool </a:t>
            </a:r>
            <a:r>
              <a:rPr lang="en-US" sz="3000" dirty="0"/>
              <a:t>that captures student task orientation and the instructional practices that support it. </a:t>
            </a:r>
            <a:endParaRPr lang="en-US" sz="3000" dirty="0" smtClean="0"/>
          </a:p>
          <a:p>
            <a:r>
              <a:rPr lang="en-US" sz="3000" dirty="0" smtClean="0"/>
              <a:t>Captures 4 aspects of </a:t>
            </a:r>
            <a:r>
              <a:rPr lang="en-US" sz="3000" dirty="0"/>
              <a:t>learning:</a:t>
            </a:r>
          </a:p>
          <a:p>
            <a:pPr lvl="1"/>
            <a:r>
              <a:rPr lang="en-US" sz="3000" dirty="0"/>
              <a:t>Observed student engagement</a:t>
            </a:r>
          </a:p>
          <a:p>
            <a:pPr lvl="1"/>
            <a:r>
              <a:rPr lang="en-US" sz="3000" dirty="0"/>
              <a:t>Instructional practices </a:t>
            </a:r>
            <a:r>
              <a:rPr lang="en-US" sz="3000" dirty="0" smtClean="0"/>
              <a:t>that support student </a:t>
            </a:r>
            <a:r>
              <a:rPr lang="en-US" sz="3000" dirty="0"/>
              <a:t>engagement and </a:t>
            </a:r>
            <a:r>
              <a:rPr lang="en-US" sz="3000" dirty="0" smtClean="0"/>
              <a:t>active participation</a:t>
            </a:r>
            <a:endParaRPr lang="en-US" sz="3000" dirty="0"/>
          </a:p>
          <a:p>
            <a:pPr lvl="1"/>
            <a:r>
              <a:rPr lang="en-US" sz="3000" dirty="0"/>
              <a:t>Effective management of instructional time</a:t>
            </a:r>
          </a:p>
          <a:p>
            <a:pPr lvl="1"/>
            <a:r>
              <a:rPr lang="en-US" sz="3000" dirty="0"/>
              <a:t>Observed student </a:t>
            </a:r>
            <a:r>
              <a:rPr lang="en-US" sz="3000" dirty="0" smtClean="0"/>
              <a:t>behavior </a:t>
            </a:r>
          </a:p>
          <a:p>
            <a:r>
              <a:rPr lang="en-US" sz="3000" dirty="0" smtClean="0"/>
              <a:t>Sample of classrooms in 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grade (Oct-mid Nov)</a:t>
            </a:r>
          </a:p>
          <a:p>
            <a:r>
              <a:rPr lang="en-US" sz="3000" dirty="0" smtClean="0"/>
              <a:t>30 minute observations in 2 randomly-chosen classrooms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10-Point Star 3"/>
          <p:cNvSpPr/>
          <p:nvPr/>
        </p:nvSpPr>
        <p:spPr>
          <a:xfrm>
            <a:off x="7591647" y="5358809"/>
            <a:ext cx="1552353" cy="1371601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Classroom Activity Report (CAR)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tool provides data about the percent of time spent on each domain and the balance between child-initiated and teacher-directed activities in each classroom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Teachers complete form 3 times: 1) December 2</a:t>
            </a:r>
            <a:r>
              <a:rPr lang="en-US" baseline="30000" dirty="0" smtClean="0"/>
              <a:t>nd</a:t>
            </a:r>
            <a:r>
              <a:rPr lang="en-US" dirty="0" smtClean="0"/>
              <a:t>, March 3</a:t>
            </a:r>
            <a:r>
              <a:rPr lang="en-US" baseline="30000" dirty="0" smtClean="0"/>
              <a:t>rd</a:t>
            </a:r>
            <a:r>
              <a:rPr lang="en-US" dirty="0" smtClean="0"/>
              <a:t>, and May 26th.</a:t>
            </a:r>
          </a:p>
          <a:p>
            <a:r>
              <a:rPr lang="en-US" dirty="0" smtClean="0"/>
              <a:t>Grade 2 form and Grade 3 form</a:t>
            </a:r>
          </a:p>
          <a:p>
            <a:r>
              <a:rPr lang="en-US" dirty="0" smtClean="0"/>
              <a:t>Takes about 5-10 minutes to complete.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10-Point Star 3"/>
          <p:cNvSpPr/>
          <p:nvPr/>
        </p:nvSpPr>
        <p:spPr>
          <a:xfrm>
            <a:off x="7591647" y="5358809"/>
            <a:ext cx="1552353" cy="1371601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ETO data entry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248421" y="1176867"/>
            <a:ext cx="8895579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Data to be entered into ETO by Liaisons: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Parent Involvement </a:t>
            </a:r>
            <a:r>
              <a:rPr lang="en-US" altLang="en-US" dirty="0" smtClean="0">
                <a:ea typeface="ＭＳ Ｐゴシック" pitchFamily="34" charset="-128"/>
              </a:rPr>
              <a:t>Liaison: 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	</a:t>
            </a:r>
            <a:r>
              <a:rPr lang="en-US" altLang="en-US" dirty="0" smtClean="0">
                <a:ea typeface="ＭＳ Ｐゴシック" pitchFamily="34" charset="-128"/>
              </a:rPr>
              <a:t>Collect sign-in sheets from all classrooms and PRT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	</a:t>
            </a:r>
            <a:r>
              <a:rPr lang="en-US" altLang="en-US" dirty="0" smtClean="0">
                <a:ea typeface="ＭＳ Ｐゴシック" pitchFamily="34" charset="-128"/>
              </a:rPr>
              <a:t>Enter Parent involvement logs (monthly)  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Curriculum Alignment Liaison: 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itchFamily="34" charset="-128"/>
              </a:rPr>
              <a:t>	</a:t>
            </a:r>
            <a:r>
              <a:rPr lang="en-US" altLang="en-US" dirty="0" smtClean="0">
                <a:ea typeface="ＭＳ Ｐゴシック" pitchFamily="34" charset="-128"/>
              </a:rPr>
              <a:t>	Classroom Activity Reports (3x/ year) </a:t>
            </a:r>
          </a:p>
        </p:txBody>
      </p:sp>
      <p:pic>
        <p:nvPicPr>
          <p:cNvPr id="62467" name="Picture 3" descr="Detailed Training PPT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31033" r="18382" b="15758"/>
          <a:stretch/>
        </p:blipFill>
        <p:spPr bwMode="auto">
          <a:xfrm>
            <a:off x="4671237" y="4540102"/>
            <a:ext cx="4241800" cy="231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5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009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19131"/>
              </p:ext>
            </p:extLst>
          </p:nvPr>
        </p:nvGraphicFramePr>
        <p:xfrm>
          <a:off x="235950" y="274638"/>
          <a:ext cx="8450850" cy="475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9143807" imgH="5143346" progId="Acrobat.Document.11">
                  <p:embed/>
                </p:oleObj>
              </mc:Choice>
              <mc:Fallback>
                <p:oleObj name="Acrobat Document" r:id="rId3" imgW="9143807" imgH="51433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950" y="274638"/>
                        <a:ext cx="8450850" cy="4753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6056" y="4796133"/>
            <a:ext cx="8080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Additional data collection</a:t>
            </a:r>
          </a:p>
          <a:p>
            <a:r>
              <a:rPr lang="en-US" dirty="0" smtClean="0"/>
              <a:t>Teachers: 	Teacher-child checklists		1x/ student in October - November</a:t>
            </a:r>
          </a:p>
          <a:p>
            <a:r>
              <a:rPr lang="en-US" dirty="0"/>
              <a:t>	</a:t>
            </a:r>
            <a:r>
              <a:rPr lang="en-US" dirty="0" smtClean="0"/>
              <a:t>	 	Teacher survey			</a:t>
            </a:r>
            <a:r>
              <a:rPr lang="en-US" dirty="0"/>
              <a:t>Spring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Principal:  	Principal survey			Spring </a:t>
            </a:r>
            <a:r>
              <a:rPr lang="en-US" dirty="0" smtClean="0"/>
              <a:t>2017</a:t>
            </a:r>
            <a:endParaRPr lang="en-US" dirty="0" smtClean="0"/>
          </a:p>
          <a:p>
            <a:r>
              <a:rPr lang="en-US" dirty="0" smtClean="0"/>
              <a:t>PI Liaison:	</a:t>
            </a:r>
            <a:r>
              <a:rPr lang="en-US" dirty="0"/>
              <a:t>Assist in collecting parent </a:t>
            </a:r>
            <a:r>
              <a:rPr lang="en-US" dirty="0" smtClean="0"/>
              <a:t> 	Spring 2017</a:t>
            </a:r>
            <a:endParaRPr lang="en-US" dirty="0"/>
          </a:p>
          <a:p>
            <a:r>
              <a:rPr lang="en-US" dirty="0"/>
              <a:t>			</a:t>
            </a:r>
            <a:r>
              <a:rPr lang="en-US" dirty="0" smtClean="0"/>
              <a:t>surveys</a:t>
            </a:r>
            <a:endParaRPr lang="en-US" dirty="0"/>
          </a:p>
          <a:p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6" name="10-Point Star 5"/>
          <p:cNvSpPr/>
          <p:nvPr/>
        </p:nvSpPr>
        <p:spPr>
          <a:xfrm>
            <a:off x="7591647" y="5358809"/>
            <a:ext cx="1552353" cy="1371601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1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yak006\AppData\Local\Microsoft\Windows\Temporary Internet Files\Content.IE5\FFVO9LSP\welcome_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0" b="33766"/>
          <a:stretch/>
        </p:blipFill>
        <p:spPr bwMode="auto">
          <a:xfrm>
            <a:off x="1940884" y="328077"/>
            <a:ext cx="4927748" cy="17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78395"/>
            <a:ext cx="836782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Introductions</a:t>
            </a:r>
          </a:p>
          <a:p>
            <a:r>
              <a:rPr lang="en-US" dirty="0" smtClean="0"/>
              <a:t>Tell us your name, your title/role</a:t>
            </a:r>
          </a:p>
          <a:p>
            <a:r>
              <a:rPr lang="en-US" dirty="0" smtClean="0"/>
              <a:t>What are you most excited about for this school year? </a:t>
            </a:r>
          </a:p>
          <a:p>
            <a:r>
              <a:rPr lang="en-US" dirty="0" smtClean="0"/>
              <a:t>What have you heard about the Child-Parent Center (CPC) program?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9522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96D6"/>
                </a:solidFill>
              </a:rPr>
              <a:t>CPC </a:t>
            </a:r>
            <a:r>
              <a:rPr lang="en-US" sz="5400" dirty="0" smtClean="0">
                <a:solidFill>
                  <a:srgbClr val="0096D6"/>
                </a:solidFill>
              </a:rPr>
              <a:t>P-3 </a:t>
            </a:r>
            <a:r>
              <a:rPr lang="en-US" sz="5400" dirty="0">
                <a:solidFill>
                  <a:srgbClr val="0096D6"/>
                </a:solidFill>
              </a:rPr>
              <a:t/>
            </a:r>
            <a:br>
              <a:rPr lang="en-US" sz="5400" dirty="0">
                <a:solidFill>
                  <a:srgbClr val="0096D6"/>
                </a:solidFill>
              </a:rPr>
            </a:br>
            <a:r>
              <a:rPr lang="en-US" sz="5400" dirty="0">
                <a:solidFill>
                  <a:srgbClr val="0096D6"/>
                </a:solidFill>
              </a:rPr>
              <a:t>Professional </a:t>
            </a:r>
            <a:r>
              <a:rPr lang="en-US" sz="5400" dirty="0" smtClean="0">
                <a:solidFill>
                  <a:srgbClr val="0096D6"/>
                </a:solidFill>
              </a:rPr>
              <a:t>Development</a:t>
            </a:r>
            <a:endParaRPr lang="en-US" sz="5400" dirty="0"/>
          </a:p>
        </p:txBody>
      </p:sp>
      <p:pic>
        <p:nvPicPr>
          <p:cNvPr id="4" name="Picture 3" descr="Screen Shot 2012-05-08 at 12.27.28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65" y="5397289"/>
            <a:ext cx="2655517" cy="922264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" y="5397289"/>
            <a:ext cx="3011741" cy="8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Child-Parent Center (CPC-P3) Professional Development Model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model of online learning &amp; on-site facilitation, support. </a:t>
            </a:r>
          </a:p>
          <a:p>
            <a:r>
              <a:rPr lang="en-US" dirty="0" smtClean="0"/>
              <a:t>Supports P3 alignment via </a:t>
            </a:r>
          </a:p>
          <a:p>
            <a:pPr lvl="1"/>
            <a:r>
              <a:rPr lang="en-US" dirty="0" smtClean="0"/>
              <a:t>Promoting high- impact teaching strategies</a:t>
            </a:r>
          </a:p>
          <a:p>
            <a:pPr lvl="1"/>
            <a:r>
              <a:rPr lang="en-US" dirty="0" smtClean="0"/>
              <a:t>Providing content appropriate for P-3 </a:t>
            </a:r>
          </a:p>
          <a:p>
            <a:pPr lvl="1"/>
            <a:r>
              <a:rPr lang="en-US" dirty="0" smtClean="0"/>
              <a:t>Facilitating within and across-grade communication, planning, and collaborating</a:t>
            </a:r>
          </a:p>
        </p:txBody>
      </p:sp>
    </p:spTree>
    <p:extLst>
      <p:ext uri="{BB962C8B-B14F-4D97-AF65-F5344CB8AC3E}">
        <p14:creationId xmlns:p14="http://schemas.microsoft.com/office/powerpoint/2010/main" val="11767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CPC-P3 PD Characteristics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Promotes a balanced instructional approach of both </a:t>
            </a:r>
            <a:r>
              <a:rPr lang="en-US" b="1" dirty="0" smtClean="0"/>
              <a:t>Child-Initiated &amp; Teacher-Directed</a:t>
            </a:r>
            <a:r>
              <a:rPr lang="en-US" dirty="0" smtClean="0"/>
              <a:t> learning</a:t>
            </a:r>
          </a:p>
          <a:p>
            <a:r>
              <a:rPr lang="en-US" dirty="0" smtClean="0"/>
              <a:t>Creating opportunities for family/ school connections</a:t>
            </a:r>
          </a:p>
          <a:p>
            <a:r>
              <a:rPr lang="en-US" dirty="0" smtClean="0"/>
              <a:t>Action-oriented </a:t>
            </a:r>
          </a:p>
          <a:p>
            <a:pPr lvl="1"/>
            <a:r>
              <a:rPr lang="en-US" dirty="0" smtClean="0"/>
              <a:t>Teacher planning, implementing (with observations), and debriefing</a:t>
            </a:r>
          </a:p>
          <a:p>
            <a:r>
              <a:rPr lang="en-US" dirty="0" smtClean="0"/>
              <a:t>Choice!</a:t>
            </a:r>
          </a:p>
          <a:p>
            <a:pPr lvl="1"/>
            <a:r>
              <a:rPr lang="en-US" dirty="0" smtClean="0"/>
              <a:t>Sites/ coaches/ programs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Content areas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Specific EB strategies, practices</a:t>
            </a:r>
          </a:p>
        </p:txBody>
      </p:sp>
    </p:spTree>
    <p:extLst>
      <p:ext uri="{BB962C8B-B14F-4D97-AF65-F5344CB8AC3E}">
        <p14:creationId xmlns:p14="http://schemas.microsoft.com/office/powerpoint/2010/main" val="10207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CPC-P3 PD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u="sng" dirty="0" smtClean="0"/>
              <a:t>September (after today!)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CALs meet with Erikson &amp; mentors to select module and set PD timetable (and use PD planning tool)</a:t>
            </a:r>
          </a:p>
          <a:p>
            <a:pPr>
              <a:buFont typeface="Arial" charset="0"/>
              <a:buChar char="•"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 smtClean="0"/>
              <a:t>Beginning of year (October)</a:t>
            </a:r>
            <a:endParaRPr lang="en-US" sz="2000" u="sng" dirty="0"/>
          </a:p>
          <a:p>
            <a:r>
              <a:rPr lang="en-US" sz="2000" dirty="0" smtClean="0"/>
              <a:t>Teachers begin ‘Knowing the Child’ activity</a:t>
            </a:r>
          </a:p>
          <a:p>
            <a:r>
              <a:rPr lang="en-US" sz="2000" dirty="0" smtClean="0"/>
              <a:t>Module roll-out meeting with teachers </a:t>
            </a:r>
          </a:p>
          <a:p>
            <a:pPr lvl="1"/>
            <a:r>
              <a:rPr lang="en-US" sz="2000" dirty="0" smtClean="0"/>
              <a:t>Teachers complete individual goal setting (1 CI/ 1 TD)</a:t>
            </a:r>
          </a:p>
          <a:p>
            <a:pPr lvl="1"/>
            <a:r>
              <a:rPr lang="en-US" sz="2000" dirty="0" smtClean="0"/>
              <a:t>Plan for observation</a:t>
            </a:r>
          </a:p>
          <a:p>
            <a:pPr marL="0" indent="0">
              <a:buNone/>
            </a:pPr>
            <a:r>
              <a:rPr lang="en-US" sz="2000" u="sng" dirty="0" smtClean="0"/>
              <a:t>Mid-semester</a:t>
            </a:r>
          </a:p>
          <a:p>
            <a:r>
              <a:rPr lang="en-US" sz="2000" dirty="0" smtClean="0"/>
              <a:t>Informal observation visit </a:t>
            </a:r>
          </a:p>
          <a:p>
            <a:r>
              <a:rPr lang="en-US" sz="2000" dirty="0" smtClean="0"/>
              <a:t>Individual coach/teacher meeting: </a:t>
            </a:r>
          </a:p>
          <a:p>
            <a:pPr lvl="1"/>
            <a:r>
              <a:rPr lang="en-US" sz="2000" dirty="0" smtClean="0"/>
              <a:t>Check-in/reflective conference</a:t>
            </a:r>
          </a:p>
          <a:p>
            <a:pPr lvl="1"/>
            <a:r>
              <a:rPr lang="en-US" sz="2000" dirty="0" smtClean="0"/>
              <a:t>Revisit goals (refine, establish new)</a:t>
            </a:r>
          </a:p>
          <a:p>
            <a:pPr lvl="1"/>
            <a:r>
              <a:rPr lang="en-US" sz="2000" dirty="0" smtClean="0"/>
              <a:t>Using teacher planning sheet and facilitation </a:t>
            </a:r>
          </a:p>
          <a:p>
            <a:pPr marL="0" indent="0">
              <a:buNone/>
            </a:pPr>
            <a:r>
              <a:rPr lang="en-US" sz="2000" u="sng" dirty="0" smtClean="0"/>
              <a:t>End of semester</a:t>
            </a:r>
          </a:p>
          <a:p>
            <a:r>
              <a:rPr lang="en-US" sz="2000" dirty="0" smtClean="0"/>
              <a:t>Debrief: share strategies and learning, plan for sustaining strategy </a:t>
            </a:r>
            <a:r>
              <a:rPr lang="en-US" sz="2000" dirty="0"/>
              <a:t> </a:t>
            </a:r>
            <a:r>
              <a:rPr lang="en-US" sz="2000" dirty="0" smtClean="0"/>
              <a:t>&amp; reflections of ‘Knowing the Child’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12626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45824536"/>
              </p:ext>
            </p:extLst>
          </p:nvPr>
        </p:nvGraphicFramePr>
        <p:xfrm>
          <a:off x="457200" y="1524000"/>
          <a:ext cx="2971801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283" y="5273749"/>
            <a:ext cx="347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ebdings"/>
              </a:rPr>
              <a:t> </a:t>
            </a:r>
            <a:r>
              <a:rPr lang="en-US" b="1" dirty="0"/>
              <a:t>CALs work with Erikson and mentors throughout semester to promote PD uptake!</a:t>
            </a:r>
            <a:r>
              <a:rPr lang="en-US" b="1" dirty="0">
                <a:sym typeface="Webdings"/>
              </a:rPr>
              <a:t>  </a:t>
            </a:r>
            <a:endParaRPr lang="en-US" b="1" dirty="0"/>
          </a:p>
          <a:p>
            <a:endParaRPr lang="en-US" dirty="0"/>
          </a:p>
        </p:txBody>
      </p:sp>
      <p:sp>
        <p:nvSpPr>
          <p:cNvPr id="8" name="10-Point Star 7"/>
          <p:cNvSpPr/>
          <p:nvPr/>
        </p:nvSpPr>
        <p:spPr>
          <a:xfrm>
            <a:off x="7591647" y="5358809"/>
            <a:ext cx="1552353" cy="1371601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 (PD manual for CALs)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CPC P-3 Planning Sheet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943626"/>
              </p:ext>
            </p:extLst>
          </p:nvPr>
        </p:nvGraphicFramePr>
        <p:xfrm>
          <a:off x="1095152" y="1600200"/>
          <a:ext cx="6905847" cy="533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7543607" imgH="5829107" progId="Acrobat.Document.11">
                  <p:embed/>
                </p:oleObj>
              </mc:Choice>
              <mc:Fallback>
                <p:oleObj name="Acrobat Document" r:id="rId3" imgW="7543607" imgH="58291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152" y="1600200"/>
                        <a:ext cx="6905847" cy="5336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0-Point Star 9"/>
          <p:cNvSpPr/>
          <p:nvPr/>
        </p:nvSpPr>
        <p:spPr>
          <a:xfrm>
            <a:off x="7591647" y="5358809"/>
            <a:ext cx="1552353" cy="1371601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36335" cy="44462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CPC P-3 Facilitation/ Peer Observation 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14468"/>
              </p:ext>
            </p:extLst>
          </p:nvPr>
        </p:nvGraphicFramePr>
        <p:xfrm>
          <a:off x="3853800" y="274638"/>
          <a:ext cx="4833000" cy="625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5829261" imgH="7543646" progId="Acrobat.Document.11">
                  <p:embed/>
                </p:oleObj>
              </mc:Choice>
              <mc:Fallback>
                <p:oleObj name="Acrobat Document" r:id="rId3" imgW="5829261" imgH="75436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3800" y="274638"/>
                        <a:ext cx="4833000" cy="6255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0-Point Star 4"/>
          <p:cNvSpPr/>
          <p:nvPr/>
        </p:nvSpPr>
        <p:spPr>
          <a:xfrm>
            <a:off x="7591647" y="5358809"/>
            <a:ext cx="1552353" cy="1371601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92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Who can help with questions?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2924" r="59708" b="14902"/>
          <a:stretch/>
        </p:blipFill>
        <p:spPr bwMode="auto">
          <a:xfrm>
            <a:off x="5202081" y="3368405"/>
            <a:ext cx="3702031" cy="328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340556"/>
            <a:ext cx="7555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Your CPC mentor can answer any questions you may have.</a:t>
            </a:r>
          </a:p>
          <a:p>
            <a:r>
              <a:rPr lang="en-US" sz="2400" dirty="0" smtClean="0"/>
              <a:t> You can also find more information on the Midwest CPC Expansion website:</a:t>
            </a:r>
          </a:p>
          <a:p>
            <a:r>
              <a:rPr lang="en-US" sz="2400" dirty="0" err="1" smtClean="0"/>
              <a:t>www.humancapitalrc.org</a:t>
            </a:r>
            <a:r>
              <a:rPr lang="en-US" sz="2400" dirty="0" smtClean="0"/>
              <a:t>/</a:t>
            </a:r>
            <a:r>
              <a:rPr lang="en-US" sz="2400" dirty="0" err="1" smtClean="0"/>
              <a:t>midwestcpc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393952" y="2984734"/>
            <a:ext cx="1147152" cy="1914500"/>
          </a:xfrm>
          <a:prstGeom prst="bentUpArrow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Leadership Team break out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02958" y="3886200"/>
            <a:ext cx="4614530" cy="17526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Principal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Assistant Principal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Curriculum Liaison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Parent Liaison</a:t>
            </a:r>
          </a:p>
        </p:txBody>
      </p:sp>
    </p:spTree>
    <p:extLst>
      <p:ext uri="{BB962C8B-B14F-4D97-AF65-F5344CB8AC3E}">
        <p14:creationId xmlns:p14="http://schemas.microsoft.com/office/powerpoint/2010/main" val="30300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  <a:effectLst/>
                <a:ea typeface="ヒラギノ角ゴ Pro W3" charset="-128"/>
              </a:rPr>
              <a:t>CPC Progress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35963" cy="51816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-84" charset="2"/>
              <a:buNone/>
              <a:defRPr/>
            </a:pPr>
            <a:r>
              <a:rPr lang="en-US" dirty="0" smtClean="0">
                <a:cs typeface="Times New Roman" pitchFamily="-84" charset="0"/>
              </a:rPr>
              <a:t>Group Share Out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dirty="0" smtClean="0">
              <a:cs typeface="Times New Roman" pitchFamily="-8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cs typeface="Times New Roman" pitchFamily="-84" charset="0"/>
              </a:rPr>
              <a:t>Question 1: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cs typeface="Times New Roman" pitchFamily="-84" charset="0"/>
              </a:rPr>
              <a:t>What progress have you seen in CPC </a:t>
            </a:r>
            <a:r>
              <a:rPr lang="en-US" i="1" u="sng" dirty="0" smtClean="0">
                <a:cs typeface="Times New Roman" pitchFamily="-84" charset="0"/>
              </a:rPr>
              <a:t>in the past three years? 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dirty="0" smtClean="0">
              <a:cs typeface="Times New Roman" pitchFamily="-8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cs typeface="Times New Roman" pitchFamily="-84" charset="0"/>
              </a:rPr>
              <a:t>Question 2: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cs typeface="Times New Roman" pitchFamily="-84" charset="0"/>
              </a:rPr>
              <a:t>What progress do you want to make </a:t>
            </a:r>
            <a:r>
              <a:rPr lang="en-US" i="1" u="sng" dirty="0" smtClean="0">
                <a:cs typeface="Times New Roman" pitchFamily="-84" charset="0"/>
              </a:rPr>
              <a:t>this year? 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dirty="0" smtClean="0">
              <a:cs typeface="Times New Roman" pitchFamily="-8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-84" charset="2"/>
              <a:buAutoNum type="arabicPeriod" startAt="3"/>
              <a:defRPr/>
            </a:pPr>
            <a:endParaRPr lang="en-US" dirty="0" smtClean="0">
              <a:cs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Agenda for Today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Principal/AP/CAL Welcome and Intro to CPC</a:t>
            </a:r>
          </a:p>
          <a:p>
            <a:r>
              <a:rPr lang="en-US" dirty="0" smtClean="0"/>
              <a:t>Mentor introduction of their site-support role</a:t>
            </a:r>
          </a:p>
          <a:p>
            <a:r>
              <a:rPr lang="en-US" dirty="0" smtClean="0"/>
              <a:t>Year 5 Implementation Overview</a:t>
            </a:r>
          </a:p>
          <a:p>
            <a:pPr lvl="1"/>
            <a:r>
              <a:rPr lang="en-US" dirty="0" smtClean="0"/>
              <a:t>What is the i3 grant and CPC-P3?</a:t>
            </a:r>
          </a:p>
          <a:p>
            <a:pPr lvl="1"/>
            <a:r>
              <a:rPr lang="en-US" dirty="0" smtClean="0"/>
              <a:t>Outlines Roles and Responsibilities</a:t>
            </a:r>
          </a:p>
          <a:p>
            <a:pPr lvl="1"/>
            <a:r>
              <a:rPr lang="en-US" dirty="0" smtClean="0"/>
              <a:t>Intro to Erikson, Professional Development</a:t>
            </a:r>
          </a:p>
          <a:p>
            <a:pPr lvl="1"/>
            <a:r>
              <a:rPr lang="en-US" dirty="0" smtClean="0"/>
              <a:t>Question/Answer and Discussion</a:t>
            </a:r>
            <a:endParaRPr lang="en-US" dirty="0"/>
          </a:p>
          <a:p>
            <a:r>
              <a:rPr lang="en-US" dirty="0" smtClean="0"/>
              <a:t>Erikson Professional Development with Principals, APs, Curriculum Liaisons, 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Midwest CPC Team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20298"/>
              </p:ext>
            </p:extLst>
          </p:nvPr>
        </p:nvGraphicFramePr>
        <p:xfrm>
          <a:off x="574157" y="1148580"/>
          <a:ext cx="7676708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6150"/>
                <a:gridCol w="1804623"/>
                <a:gridCol w="2379302"/>
                <a:gridCol w="18766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CPC Mentors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HCRC @UMN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Erikson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SRI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Sonja</a:t>
                      </a:r>
                      <a:r>
                        <a:rPr lang="en-US" baseline="0" dirty="0" smtClean="0"/>
                        <a:t> Griffin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Arthur Reynolds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Linda Hamburg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Donna Spiker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Anita President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Momo</a:t>
                      </a:r>
                      <a:r>
                        <a:rPr lang="en-US" baseline="0" dirty="0" smtClean="0"/>
                        <a:t> Hayakawa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Anna </a:t>
                      </a:r>
                      <a:r>
                        <a:rPr lang="en-US" dirty="0" err="1" smtClean="0"/>
                        <a:t>Jerabek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Erika</a:t>
                      </a:r>
                      <a:r>
                        <a:rPr lang="en-US" baseline="0" dirty="0" smtClean="0"/>
                        <a:t> Gaylor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Anne Gaddis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Allyson Candee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Linda Ponce de Leon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Kate Ferguson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Desiree Booker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Alta Flowers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Gwen Graham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6994" y="3891516"/>
            <a:ext cx="8912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Child-Parent Center mentors:</a:t>
            </a:r>
          </a:p>
          <a:p>
            <a:pPr algn="ctr"/>
            <a:r>
              <a:rPr lang="en-US" dirty="0" smtClean="0"/>
              <a:t>Support sites in CPC implementation, consult on programming, assist with data entry, CLAC observers, support parent program </a:t>
            </a:r>
          </a:p>
          <a:p>
            <a:pPr algn="ctr"/>
            <a:r>
              <a:rPr lang="en-US" b="1" u="sng" dirty="0" smtClean="0"/>
              <a:t>Human Capital Research Collaborative -HCRC (University of Minnesota): </a:t>
            </a:r>
          </a:p>
          <a:p>
            <a:pPr algn="ctr"/>
            <a:r>
              <a:rPr lang="en-US" dirty="0" smtClean="0"/>
              <a:t>i3 grant recipient; assist with implementation &amp; data collection and analysis</a:t>
            </a:r>
            <a:endParaRPr lang="en-US" dirty="0"/>
          </a:p>
          <a:p>
            <a:pPr algn="ctr"/>
            <a:r>
              <a:rPr lang="en-US" b="1" u="sng" dirty="0" smtClean="0"/>
              <a:t>Erikson Institute:</a:t>
            </a:r>
          </a:p>
          <a:p>
            <a:pPr algn="ctr"/>
            <a:r>
              <a:rPr lang="en-US" dirty="0" smtClean="0"/>
              <a:t>Professional development facilitators</a:t>
            </a:r>
            <a:endParaRPr lang="en-US" b="1" dirty="0" smtClean="0"/>
          </a:p>
          <a:p>
            <a:pPr algn="ctr"/>
            <a:r>
              <a:rPr lang="en-US" b="1" u="sng" dirty="0" smtClean="0"/>
              <a:t>SRI: </a:t>
            </a:r>
          </a:p>
          <a:p>
            <a:pPr algn="ctr"/>
            <a:r>
              <a:rPr lang="en-US" dirty="0" smtClean="0"/>
              <a:t>Independent evaluator; conducts child assessments, collects surveys</a:t>
            </a:r>
          </a:p>
        </p:txBody>
      </p:sp>
    </p:spTree>
    <p:extLst>
      <p:ext uri="{BB962C8B-B14F-4D97-AF65-F5344CB8AC3E}">
        <p14:creationId xmlns:p14="http://schemas.microsoft.com/office/powerpoint/2010/main" val="24909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CPC Expansion: A Snapshot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1423"/>
            <a:ext cx="8229600" cy="50884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sz="2800" dirty="0"/>
              <a:t>Your school is participating in the </a:t>
            </a:r>
            <a:r>
              <a:rPr lang="en-US" altLang="en-US" sz="2800" dirty="0" smtClean="0"/>
              <a:t>U.S. Department of Education funded </a:t>
            </a:r>
            <a:r>
              <a:rPr lang="en-US" altLang="en-US" sz="2800" i="1" dirty="0" smtClean="0"/>
              <a:t>Investing in Innovation (i3)</a:t>
            </a:r>
            <a:r>
              <a:rPr lang="en-US" altLang="en-US" sz="2800" dirty="0" smtClean="0"/>
              <a:t> Fund CPC Expansion </a:t>
            </a:r>
            <a:r>
              <a:rPr lang="en-US" altLang="en-US" sz="2800" dirty="0"/>
              <a:t>and is involved in helping researchers better understand the effects of the CPC </a:t>
            </a:r>
            <a:r>
              <a:rPr lang="en-US" altLang="en-US" sz="2800" dirty="0" smtClean="0"/>
              <a:t>program.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 smtClean="0"/>
              <a:t>WHAT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A five year project to</a:t>
            </a:r>
            <a:r>
              <a:rPr lang="en-US" altLang="en-US" sz="2800" b="1" dirty="0" smtClean="0"/>
              <a:t> </a:t>
            </a:r>
            <a:r>
              <a:rPr lang="en-US" altLang="en-US" sz="2400" dirty="0" smtClean="0"/>
              <a:t>expand a proven </a:t>
            </a:r>
            <a:r>
              <a:rPr lang="en-US" altLang="en-US" sz="2400" b="1" dirty="0" smtClean="0"/>
              <a:t>PreK-3</a:t>
            </a:r>
            <a:r>
              <a:rPr lang="en-US" altLang="en-US" sz="2400" b="1" baseline="30000" dirty="0" smtClean="0"/>
              <a:t>rd</a:t>
            </a:r>
            <a:r>
              <a:rPr lang="en-US" altLang="en-US" sz="2400" b="1" dirty="0" smtClean="0"/>
              <a:t> grade school and parent involvement model </a:t>
            </a:r>
            <a:r>
              <a:rPr lang="en-US" altLang="en-US" sz="2400" dirty="0" smtClean="0"/>
              <a:t>and evaluate its impacts on children’s well-being. We are entering the fifth and final year.</a:t>
            </a: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 smtClean="0"/>
              <a:t>WHO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 smtClean="0"/>
              <a:t>A partnership of five school districts and nine educational organizations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 err="1" smtClean="0"/>
              <a:t>PreK</a:t>
            </a:r>
            <a:r>
              <a:rPr lang="en-US" altLang="en-US" sz="2400" dirty="0" smtClean="0"/>
              <a:t> children in fall 2012 were enrolled. They are now entering 3</a:t>
            </a:r>
            <a:r>
              <a:rPr lang="en-US" altLang="en-US" sz="2400" baseline="30000" dirty="0" smtClean="0"/>
              <a:t>rd</a:t>
            </a:r>
            <a:r>
              <a:rPr lang="en-US" altLang="en-US" sz="2400" dirty="0" smtClean="0"/>
              <a:t> grade.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2800" b="1" dirty="0" smtClean="0"/>
              <a:t>WHY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 smtClean="0"/>
              <a:t>To improve children’s school success and increase parent involvement in education and the community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 smtClean="0"/>
              <a:t>Develop a sustainability and scale up plan for project schools.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6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4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5"/>
                </a:solidFill>
                <a:cs typeface="Arial" charset="0"/>
              </a:rPr>
              <a:t>Program Structure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343400" y="1143000"/>
            <a:ext cx="3505200" cy="1676400"/>
            <a:chOff x="5926" y="2916"/>
            <a:chExt cx="5032" cy="1724"/>
          </a:xfrm>
        </p:grpSpPr>
        <p:sp>
          <p:nvSpPr>
            <p:cNvPr id="5150" name="Text Box 22"/>
            <p:cNvSpPr txBox="1">
              <a:spLocks noChangeArrowheads="1"/>
            </p:cNvSpPr>
            <p:nvPr/>
          </p:nvSpPr>
          <p:spPr bwMode="auto">
            <a:xfrm>
              <a:off x="5926" y="2916"/>
              <a:ext cx="2625" cy="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2000">
                  <a:latin typeface="Times New Roman" pitchFamily="18" charset="0"/>
                  <a:ea typeface="PMingLiU" pitchFamily="18" charset="-120"/>
                  <a:cs typeface="Times New Roman" pitchFamily="18" charset="0"/>
                </a:rPr>
                <a:t>Principal</a:t>
              </a:r>
              <a:endParaRPr lang="en-US" sz="2000">
                <a:latin typeface="Times New Roman" pitchFamily="18" charset="0"/>
                <a:ea typeface="PMingLiU" pitchFamily="18" charset="-120"/>
                <a:cs typeface="Times New Roman" pitchFamily="18" charset="0"/>
              </a:endParaRPr>
            </a:p>
          </p:txBody>
        </p:sp>
        <p:sp>
          <p:nvSpPr>
            <p:cNvPr id="5151" name="Text Box 24"/>
            <p:cNvSpPr txBox="1">
              <a:spLocks noChangeArrowheads="1"/>
            </p:cNvSpPr>
            <p:nvPr/>
          </p:nvSpPr>
          <p:spPr bwMode="auto">
            <a:xfrm>
              <a:off x="8989" y="4013"/>
              <a:ext cx="1969" cy="6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37160"/>
            <a:lstStyle/>
            <a:p>
              <a:r>
                <a:rPr lang="en-US" altLang="zh-TW" sz="1400">
                  <a:latin typeface="Times New Roman" pitchFamily="18" charset="0"/>
                  <a:ea typeface="PMingLiU" pitchFamily="18" charset="-120"/>
                  <a:cs typeface="Times New Roman" pitchFamily="18" charset="0"/>
                </a:rPr>
                <a:t> Liaison-Curric.</a:t>
              </a:r>
            </a:p>
            <a:p>
              <a:r>
                <a:rPr lang="en-US" sz="1400">
                  <a:latin typeface="Times New Roman" pitchFamily="18" charset="0"/>
                  <a:ea typeface="PMingLiU" pitchFamily="18" charset="-120"/>
                  <a:cs typeface="Times New Roman" pitchFamily="18" charset="0"/>
                </a:rPr>
                <a:t>Liaison-P.I.</a:t>
              </a:r>
            </a:p>
          </p:txBody>
        </p:sp>
      </p:grpSp>
      <p:sp>
        <p:nvSpPr>
          <p:cNvPr id="5124" name="Text Box 23"/>
          <p:cNvSpPr txBox="1">
            <a:spLocks noChangeArrowheads="1"/>
          </p:cNvSpPr>
          <p:nvPr/>
        </p:nvSpPr>
        <p:spPr bwMode="auto">
          <a:xfrm rot="10800000" flipV="1">
            <a:off x="2362200" y="16002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/>
            <a:r>
              <a:rPr lang="en-US" altLang="zh-TW" sz="1600" b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Leadership Team</a:t>
            </a:r>
          </a:p>
          <a:p>
            <a:pPr algn="ctr"/>
            <a:r>
              <a:rPr lang="en-US" altLang="zh-TW" sz="1400" b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(HT, PRT, SCR)</a:t>
            </a:r>
            <a:endParaRPr lang="en-US" altLang="zh-TW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algn="ctr"/>
            <a:endParaRPr lang="en-US" altLang="zh-TW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en-US" altLang="zh-TW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en-US" altLang="zh-TW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en-US" altLang="zh-TW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en-US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cxnSp>
        <p:nvCxnSpPr>
          <p:cNvPr id="14342" name="AutoShape 25"/>
          <p:cNvCxnSpPr>
            <a:cxnSpLocks noChangeShapeType="1"/>
          </p:cNvCxnSpPr>
          <p:nvPr/>
        </p:nvCxnSpPr>
        <p:spPr bwMode="auto">
          <a:xfrm flipV="1">
            <a:off x="3200400" y="2590800"/>
            <a:ext cx="0" cy="2362200"/>
          </a:xfrm>
          <a:prstGeom prst="straightConnector1">
            <a:avLst/>
          </a:prstGeom>
          <a:ln>
            <a:headEnd/>
            <a:tailEnd type="none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228600" y="2743200"/>
            <a:ext cx="1371600" cy="167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/>
            <a:r>
              <a:rPr lang="en-US" altLang="zh-TW" sz="1400" b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Core Services</a:t>
            </a:r>
          </a:p>
          <a:p>
            <a:pPr algn="ctr"/>
            <a:r>
              <a:rPr lang="en-US" altLang="zh-TW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Eff. Learning</a:t>
            </a:r>
          </a:p>
          <a:p>
            <a:pPr algn="ctr"/>
            <a:r>
              <a:rPr lang="en-US" altLang="zh-TW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Curric. Align.</a:t>
            </a:r>
          </a:p>
          <a:p>
            <a:pPr algn="ctr"/>
            <a:r>
              <a:rPr lang="en-US" altLang="zh-TW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C. Leadership</a:t>
            </a:r>
          </a:p>
          <a:p>
            <a:pPr algn="ctr"/>
            <a:r>
              <a:rPr lang="en-US" altLang="zh-TW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Parent Involv.</a:t>
            </a:r>
          </a:p>
          <a:p>
            <a:pPr algn="ctr"/>
            <a:r>
              <a:rPr lang="en-US" altLang="zh-TW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Prof. Devel.</a:t>
            </a:r>
          </a:p>
          <a:p>
            <a:pPr algn="ctr"/>
            <a:r>
              <a:rPr lang="en-US" altLang="zh-TW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Continuity</a:t>
            </a:r>
          </a:p>
          <a:p>
            <a:pPr algn="ctr"/>
            <a:endParaRPr lang="en-US" altLang="zh-TW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127" name="Text Box 24"/>
          <p:cNvSpPr txBox="1">
            <a:spLocks noChangeArrowheads="1"/>
          </p:cNvSpPr>
          <p:nvPr/>
        </p:nvSpPr>
        <p:spPr bwMode="auto">
          <a:xfrm>
            <a:off x="304800" y="4648200"/>
            <a:ext cx="1219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>
              <a:spcAft>
                <a:spcPts val="1000"/>
              </a:spcAft>
            </a:pPr>
            <a:r>
              <a:rPr lang="en-US" altLang="zh-TW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Site Support &amp; Mentors</a:t>
            </a:r>
            <a:endParaRPr lang="en-US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en-US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128" name="Text Box 22"/>
          <p:cNvSpPr txBox="1">
            <a:spLocks noChangeArrowheads="1"/>
          </p:cNvSpPr>
          <p:nvPr/>
        </p:nvSpPr>
        <p:spPr bwMode="auto">
          <a:xfrm>
            <a:off x="6477000" y="1676400"/>
            <a:ext cx="1143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20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AP</a:t>
            </a:r>
            <a:endParaRPr lang="en-US" sz="20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129" name="Text Box 21"/>
          <p:cNvSpPr txBox="1">
            <a:spLocks noChangeArrowheads="1"/>
          </p:cNvSpPr>
          <p:nvPr/>
        </p:nvSpPr>
        <p:spPr bwMode="auto">
          <a:xfrm>
            <a:off x="2057400" y="5105400"/>
            <a:ext cx="7620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>
              <a:spcAft>
                <a:spcPts val="1000"/>
              </a:spcAft>
            </a:pPr>
            <a:r>
              <a:rPr lang="en-US" altLang="zh-TW" sz="16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Pre-K</a:t>
            </a:r>
          </a:p>
          <a:p>
            <a:pPr algn="ctr">
              <a:spcAft>
                <a:spcPts val="1000"/>
              </a:spcAft>
            </a:pPr>
            <a:endParaRPr lang="en-US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3886200" y="5105400"/>
            <a:ext cx="7620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>
              <a:spcAft>
                <a:spcPts val="1000"/>
              </a:spcAft>
            </a:pPr>
            <a:r>
              <a:rPr lang="en-US" altLang="zh-TW" sz="16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</a:t>
            </a:r>
          </a:p>
          <a:p>
            <a:pPr algn="ctr">
              <a:spcAft>
                <a:spcPts val="1000"/>
              </a:spcAft>
            </a:pPr>
            <a:endParaRPr lang="en-US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131" name="Text Box 21"/>
          <p:cNvSpPr txBox="1">
            <a:spLocks noChangeArrowheads="1"/>
          </p:cNvSpPr>
          <p:nvPr/>
        </p:nvSpPr>
        <p:spPr bwMode="auto">
          <a:xfrm>
            <a:off x="5715000" y="5105400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>
              <a:spcAft>
                <a:spcPts val="1000"/>
              </a:spcAft>
            </a:pPr>
            <a:r>
              <a:rPr lang="en-US" altLang="zh-TW" sz="16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1st</a:t>
            </a:r>
          </a:p>
          <a:p>
            <a:pPr algn="ctr">
              <a:spcAft>
                <a:spcPts val="1000"/>
              </a:spcAft>
            </a:pPr>
            <a:endParaRPr lang="en-US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132" name="Text Box 21"/>
          <p:cNvSpPr txBox="1">
            <a:spLocks noChangeArrowheads="1"/>
          </p:cNvSpPr>
          <p:nvPr/>
        </p:nvSpPr>
        <p:spPr bwMode="auto">
          <a:xfrm>
            <a:off x="6858000" y="5105400"/>
            <a:ext cx="609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>
              <a:spcAft>
                <a:spcPts val="1000"/>
              </a:spcAft>
            </a:pPr>
            <a:r>
              <a:rPr lang="en-US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2nd</a:t>
            </a:r>
          </a:p>
        </p:txBody>
      </p:sp>
      <p:sp>
        <p:nvSpPr>
          <p:cNvPr id="5133" name="Text Box 21"/>
          <p:cNvSpPr txBox="1">
            <a:spLocks noChangeArrowheads="1"/>
          </p:cNvSpPr>
          <p:nvPr/>
        </p:nvSpPr>
        <p:spPr bwMode="auto">
          <a:xfrm>
            <a:off x="8001000" y="5105400"/>
            <a:ext cx="609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>
              <a:spcAft>
                <a:spcPts val="1000"/>
              </a:spcAft>
            </a:pPr>
            <a:r>
              <a:rPr lang="en-US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3rd</a:t>
            </a:r>
          </a:p>
        </p:txBody>
      </p:sp>
      <p:cxnSp>
        <p:nvCxnSpPr>
          <p:cNvPr id="29" name="Straight Connector 28"/>
          <p:cNvCxnSpPr>
            <a:stCxn id="5129" idx="3"/>
            <a:endCxn id="5130" idx="1"/>
          </p:cNvCxnSpPr>
          <p:nvPr/>
        </p:nvCxnSpPr>
        <p:spPr>
          <a:xfrm>
            <a:off x="2819400" y="53340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130" idx="3"/>
            <a:endCxn id="5131" idx="1"/>
          </p:cNvCxnSpPr>
          <p:nvPr/>
        </p:nvCxnSpPr>
        <p:spPr>
          <a:xfrm>
            <a:off x="4648200" y="53340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131" idx="3"/>
            <a:endCxn id="5132" idx="1"/>
          </p:cNvCxnSpPr>
          <p:nvPr/>
        </p:nvCxnSpPr>
        <p:spPr>
          <a:xfrm>
            <a:off x="6400800" y="5334000"/>
            <a:ext cx="457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467600" y="5334000"/>
            <a:ext cx="5334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38" name="Text Box 24"/>
          <p:cNvSpPr txBox="1">
            <a:spLocks noChangeArrowheads="1"/>
          </p:cNvSpPr>
          <p:nvPr/>
        </p:nvSpPr>
        <p:spPr bwMode="auto">
          <a:xfrm>
            <a:off x="7086600" y="3276600"/>
            <a:ext cx="16002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r>
              <a:rPr lang="en-US" altLang="zh-TW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1400" b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Child Well-Being</a:t>
            </a:r>
          </a:p>
          <a:p>
            <a:r>
              <a:rPr lang="en-US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Achievement</a:t>
            </a:r>
          </a:p>
          <a:p>
            <a:r>
              <a:rPr lang="en-US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Performance</a:t>
            </a:r>
          </a:p>
          <a:p>
            <a:r>
              <a:rPr lang="en-US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Parent Involvement</a:t>
            </a:r>
          </a:p>
          <a:p>
            <a:endParaRPr lang="en-US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cxnSp>
        <p:nvCxnSpPr>
          <p:cNvPr id="71" name="Straight Connector 70"/>
          <p:cNvCxnSpPr>
            <a:stCxn id="5124" idx="1"/>
          </p:cNvCxnSpPr>
          <p:nvPr/>
        </p:nvCxnSpPr>
        <p:spPr>
          <a:xfrm>
            <a:off x="3962400" y="2057400"/>
            <a:ext cx="24384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127" idx="0"/>
            <a:endCxn id="5126" idx="2"/>
          </p:cNvCxnSpPr>
          <p:nvPr/>
        </p:nvCxnSpPr>
        <p:spPr>
          <a:xfrm flipV="1">
            <a:off x="914400" y="44196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600200" y="22098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52800" y="2895600"/>
            <a:ext cx="3124200" cy="205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43" name="Text Box 21"/>
          <p:cNvSpPr txBox="1">
            <a:spLocks noChangeArrowheads="1"/>
          </p:cNvSpPr>
          <p:nvPr/>
        </p:nvSpPr>
        <p:spPr bwMode="auto">
          <a:xfrm>
            <a:off x="685800" y="1752600"/>
            <a:ext cx="914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37160"/>
          <a:lstStyle/>
          <a:p>
            <a:pPr algn="ctr"/>
            <a:r>
              <a:rPr lang="en-US" altLang="zh-TW" sz="1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Parent Advisory</a:t>
            </a:r>
          </a:p>
          <a:p>
            <a:pPr algn="ctr">
              <a:spcAft>
                <a:spcPts val="1000"/>
              </a:spcAft>
            </a:pPr>
            <a:endParaRPr lang="en-US" sz="1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>
            <a:stCxn id="5124" idx="3"/>
            <a:endCxn id="5143" idx="3"/>
          </p:cNvCxnSpPr>
          <p:nvPr/>
        </p:nvCxnSpPr>
        <p:spPr>
          <a:xfrm flipH="1">
            <a:off x="1600200" y="2057400"/>
            <a:ext cx="7620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50" idx="1"/>
          </p:cNvCxnSpPr>
          <p:nvPr/>
        </p:nvCxnSpPr>
        <p:spPr>
          <a:xfrm flipH="1">
            <a:off x="3962400" y="1371600"/>
            <a:ext cx="3810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50" idx="3"/>
          </p:cNvCxnSpPr>
          <p:nvPr/>
        </p:nvCxnSpPr>
        <p:spPr>
          <a:xfrm>
            <a:off x="6172200" y="1371600"/>
            <a:ext cx="5334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128" idx="2"/>
          </p:cNvCxnSpPr>
          <p:nvPr/>
        </p:nvCxnSpPr>
        <p:spPr>
          <a:xfrm>
            <a:off x="7048500" y="2057400"/>
            <a:ext cx="381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ight Arrow 69"/>
          <p:cNvSpPr/>
          <p:nvPr/>
        </p:nvSpPr>
        <p:spPr>
          <a:xfrm>
            <a:off x="1752600" y="3505200"/>
            <a:ext cx="5181600" cy="228600"/>
          </a:xfrm>
          <a:prstGeom prst="rightArrow">
            <a:avLst>
              <a:gd name="adj1" fmla="val 50000"/>
              <a:gd name="adj2" fmla="val 50000"/>
            </a:avLst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49" name="TextBox 40"/>
          <p:cNvSpPr txBox="1">
            <a:spLocks noChangeArrowheads="1"/>
          </p:cNvSpPr>
          <p:nvPr/>
        </p:nvSpPr>
        <p:spPr bwMode="auto">
          <a:xfrm>
            <a:off x="304800" y="59436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Child-staff ratio	17/2		</a:t>
            </a:r>
            <a:r>
              <a:rPr lang="en-US" dirty="0" smtClean="0"/>
              <a:t>                25/2</a:t>
            </a:r>
            <a:r>
              <a:rPr lang="en-US" dirty="0"/>
              <a:t>		</a:t>
            </a:r>
            <a:r>
              <a:rPr lang="en-US" dirty="0" smtClean="0"/>
              <a:t>                  25/2</a:t>
            </a:r>
            <a:r>
              <a:rPr lang="en-US" dirty="0"/>
              <a:t>	    25/2	       25/2</a:t>
            </a:r>
          </a:p>
        </p:txBody>
      </p:sp>
    </p:spTree>
    <p:extLst>
      <p:ext uri="{BB962C8B-B14F-4D97-AF65-F5344CB8AC3E}">
        <p14:creationId xmlns:p14="http://schemas.microsoft.com/office/powerpoint/2010/main" val="2213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B0F0"/>
                </a:solidFill>
                <a:ea typeface="ヒラギノ角ゴ Pro W3" charset="-128"/>
              </a:rPr>
              <a:t>Core Elements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93135"/>
            <a:ext cx="8915400" cy="563525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u="sng" dirty="0" smtClean="0">
                <a:cs typeface="Times New Roman" pitchFamily="18" charset="0"/>
              </a:rPr>
              <a:t>I. Collaborative Leadership</a:t>
            </a:r>
            <a:r>
              <a:rPr lang="en-US" sz="2200" dirty="0" smtClean="0">
                <a:cs typeface="Times New Roman" pitchFamily="18" charset="0"/>
              </a:rPr>
              <a:t>			School Leadership (HT, PRT, SCR 											with Principal)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u="sng" dirty="0" smtClean="0">
                <a:cs typeface="Times New Roman" pitchFamily="18" charset="0"/>
              </a:rPr>
              <a:t>II. Effective Learning Experiences</a:t>
            </a:r>
            <a:r>
              <a:rPr lang="en-US" sz="2200" dirty="0" smtClean="0">
                <a:cs typeface="Times New Roman" pitchFamily="18" charset="0"/>
              </a:rPr>
              <a:t>	Reduced class size, Length, Balance of 									child-initiated learning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u="sng" dirty="0" smtClean="0">
                <a:cs typeface="Times New Roman" pitchFamily="18" charset="0"/>
              </a:rPr>
              <a:t>III. Curriculum Alignment</a:t>
            </a:r>
            <a:r>
              <a:rPr lang="en-US" sz="2200" dirty="0" smtClean="0">
                <a:cs typeface="Times New Roman" pitchFamily="18" charset="0"/>
              </a:rPr>
              <a:t>			Plan completed, Alignment 	within &amp;									across grades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u="sng" dirty="0" smtClean="0">
                <a:cs typeface="Times New Roman" pitchFamily="18" charset="0"/>
              </a:rPr>
              <a:t>IV. Parent Involvement</a:t>
            </a:r>
            <a:r>
              <a:rPr lang="en-US" sz="2200" dirty="0" smtClean="0">
                <a:cs typeface="Times New Roman" pitchFamily="18" charset="0"/>
              </a:rPr>
              <a:t>		      		Plan completed, family assessment, 										Menu-based system of PI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u="sng" dirty="0" smtClean="0">
                <a:cs typeface="Times New Roman" pitchFamily="18" charset="0"/>
              </a:rPr>
              <a:t>V. Professional Development</a:t>
            </a:r>
            <a:r>
              <a:rPr lang="en-US" sz="2200" dirty="0" smtClean="0">
                <a:cs typeface="Times New Roman" pitchFamily="18" charset="0"/>
              </a:rPr>
              <a:t>		Learning labs, teaching planning 										with in-person supports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u="sng" dirty="0" smtClean="0">
                <a:cs typeface="Times New Roman" pitchFamily="18" charset="0"/>
              </a:rPr>
              <a:t>VI. Continuity &amp; Stability</a:t>
            </a:r>
            <a:r>
              <a:rPr lang="en-US" sz="2200" dirty="0" smtClean="0">
                <a:cs typeface="Times New Roman" pitchFamily="18" charset="0"/>
              </a:rPr>
              <a:t>			Promote same school attendance 										(goal= 90%+ continuity across grades)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Roles and Responsibilities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grade Teachers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Teaching Assistant</a:t>
            </a:r>
          </a:p>
          <a:p>
            <a:r>
              <a:rPr lang="en-US" dirty="0" smtClean="0"/>
              <a:t>Head Teacher (HT)</a:t>
            </a:r>
          </a:p>
          <a:p>
            <a:r>
              <a:rPr lang="en-US" dirty="0" smtClean="0"/>
              <a:t>Curriculum Alignment Liaison (CAL)</a:t>
            </a:r>
          </a:p>
          <a:p>
            <a:r>
              <a:rPr lang="en-US" dirty="0" smtClean="0"/>
              <a:t>Parent Involvement Liaison (PIL)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Third grade Teachers and TAs: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/>
              <a:t>How will the CPC </a:t>
            </a:r>
            <a:r>
              <a:rPr lang="en-US" dirty="0" smtClean="0"/>
              <a:t>program </a:t>
            </a:r>
            <a:r>
              <a:rPr lang="en-US" dirty="0"/>
              <a:t>benefit me?</a:t>
            </a:r>
            <a:br>
              <a:rPr lang="en-US" dirty="0"/>
            </a:b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CPC teacher receives a TA (</a:t>
            </a:r>
            <a:r>
              <a:rPr lang="en-US" sz="2800" dirty="0" err="1" smtClean="0"/>
              <a:t>appx</a:t>
            </a:r>
            <a:r>
              <a:rPr lang="en-US" sz="2800" dirty="0" smtClean="0"/>
              <a:t>. 50% time) to help with instructional time each day.</a:t>
            </a:r>
          </a:p>
          <a:p>
            <a:r>
              <a:rPr lang="en-US" sz="2800" dirty="0" smtClean="0"/>
              <a:t>Class sizes are limited to 25 students</a:t>
            </a:r>
          </a:p>
          <a:p>
            <a:r>
              <a:rPr lang="en-US" sz="2800" dirty="0" smtClean="0"/>
              <a:t>Teachers </a:t>
            </a:r>
            <a:r>
              <a:rPr lang="en-US" sz="2800" dirty="0" smtClean="0"/>
              <a:t>receive </a:t>
            </a:r>
            <a:r>
              <a:rPr lang="en-US" sz="2800" dirty="0" smtClean="0"/>
              <a:t>CPC related professional development (PD) developed by Erikson Institute</a:t>
            </a:r>
          </a:p>
          <a:p>
            <a:r>
              <a:rPr lang="en-US" sz="2800" dirty="0" smtClean="0"/>
              <a:t>When PD is provided outside of contracted time, teachers are compensated according to their union negotiated rates.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568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1291</Words>
  <Application>Microsoft Office PowerPoint</Application>
  <PresentationFormat>On-screen Show (4:3)</PresentationFormat>
  <Paragraphs>238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Midwest Child-Parent Center (CPC) P-3 Program Leadership Institute  Year 5 Expansion, 2016-2017 September 2016</vt:lpstr>
      <vt:lpstr>PowerPoint Presentation</vt:lpstr>
      <vt:lpstr>Agenda for Today</vt:lpstr>
      <vt:lpstr>Midwest CPC Team</vt:lpstr>
      <vt:lpstr>CPC Expansion: A Snapshot</vt:lpstr>
      <vt:lpstr>Program Structure</vt:lpstr>
      <vt:lpstr>Core Elements</vt:lpstr>
      <vt:lpstr>Roles and Responsibilities</vt:lpstr>
      <vt:lpstr>Third grade Teachers and TAs: How will the CPC program benefit me? </vt:lpstr>
      <vt:lpstr>Third grade Teachers and TAs:  What can I do to help?</vt:lpstr>
      <vt:lpstr>Third grade Teachers and TAs:  What can I do to help?</vt:lpstr>
      <vt:lpstr>Roles and Responsibilities: Curriculum Alignment Liaison (&amp; HTs)</vt:lpstr>
      <vt:lpstr>Roles and Responsibilities: Parent Involvement Liaisons</vt:lpstr>
      <vt:lpstr>Requirements, 2016-2017</vt:lpstr>
      <vt:lpstr>PowerPoint Presentation</vt:lpstr>
      <vt:lpstr>The Classroom Learning and Activities Checklist (CLAC)</vt:lpstr>
      <vt:lpstr>Classroom Activity Report (CAR)</vt:lpstr>
      <vt:lpstr>ETO data entry</vt:lpstr>
      <vt:lpstr>PowerPoint Presentation</vt:lpstr>
      <vt:lpstr>CPC P-3  Professional Development</vt:lpstr>
      <vt:lpstr>Child-Parent Center (CPC-P3) Professional Development Model</vt:lpstr>
      <vt:lpstr>CPC-P3 PD Characteristics </vt:lpstr>
      <vt:lpstr>CPC-P3 PD Process</vt:lpstr>
      <vt:lpstr>CPC P-3 Planning Sheet</vt:lpstr>
      <vt:lpstr>CPC P-3 Facilitation/ Peer Observation </vt:lpstr>
      <vt:lpstr>PowerPoint Presentation</vt:lpstr>
      <vt:lpstr>Leadership Team break out</vt:lpstr>
      <vt:lpstr>CPC Progress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Allyson  Candee</dc:creator>
  <cp:lastModifiedBy>Cathy M Hayakawa</cp:lastModifiedBy>
  <cp:revision>207</cp:revision>
  <dcterms:created xsi:type="dcterms:W3CDTF">2014-07-29T16:27:14Z</dcterms:created>
  <dcterms:modified xsi:type="dcterms:W3CDTF">2016-08-16T17:26:53Z</dcterms:modified>
</cp:coreProperties>
</file>